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PT Sans Narrow"/>
      <p:regular r:id="rId58"/>
      <p:bold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TSansNarrow-bold.fntdata"/><Relationship Id="rId14" Type="http://schemas.openxmlformats.org/officeDocument/2006/relationships/slide" Target="slides/slide9.xml"/><Relationship Id="rId58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d27ae283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d27ae283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cfec0469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cfec0469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d27ae2838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d27ae283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d27ae28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d27ae28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d27ae283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d27ae283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27ae283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d27ae283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27ae283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d27ae283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d27ae283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d27ae283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27ae28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27ae28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d27ae283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d27ae283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cfec0469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cfec0469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d27ae2838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d27ae283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d27ae283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d27ae283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d27ae283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d27ae283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d27ae283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d27ae283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d27ae283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d27ae283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d27ae283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d27ae283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d27ae283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d27ae283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d27ae283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d27ae283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d27ae283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d27ae283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d27ae283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d27ae283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cfec0469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cfec0469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d27ae283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d27ae283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27ae2838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d27ae2838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d27ae283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d27ae283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d27ae283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d27ae283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d27ae283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d27ae283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27ae283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27ae283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d27ae283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d27ae283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d27ae2838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d27ae2838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d27ae2838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d27ae2838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d27ae28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d27ae28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d27ae2838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d27ae283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d27ae283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d27ae283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d27ae283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d27ae283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27ae283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27ae283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d3ef8d7e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d3ef8d7e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d27ae2838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d27ae283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d3ef8d7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d3ef8d7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d27ae2838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d27ae2838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d27ae2838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d27ae2838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d27ae2838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d27ae2838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d3ef8d7e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d3ef8d7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cfec0469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cfec0469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d3ef8d7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d3ef8d7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3ef8d7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3ef8d7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d3ef8d7e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d3ef8d7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cfec0469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cfec0469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cfec046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cfec046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27ae28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d27ae2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d27ae2838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d27ae283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3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46.png"/><Relationship Id="rId5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Credit Card Fraud Detection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Filipe do Vale Melo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CBPF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Neural Network Architecture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1475600"/>
            <a:ext cx="512445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Bias Initialization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775" y="1714925"/>
            <a:ext cx="4050453" cy="32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302550" y="1152425"/>
            <a:ext cx="8538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In the the approaches with the unbalanced datasets, a careful bias initialization was used.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Model: Train-Test Split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250" y="1274675"/>
            <a:ext cx="511982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model: Cross Validation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0" y="1194325"/>
            <a:ext cx="2290449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762" y="1194325"/>
            <a:ext cx="2261282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469" y="1499863"/>
            <a:ext cx="3136557" cy="2448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model: Cross Validation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75" y="1152425"/>
            <a:ext cx="2302586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261" y="1152425"/>
            <a:ext cx="2234770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6331" y="1445475"/>
            <a:ext cx="3585170" cy="283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model: Cross Validation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75" y="1152425"/>
            <a:ext cx="2308631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306" y="1152425"/>
            <a:ext cx="2273203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809" y="1365100"/>
            <a:ext cx="3540690" cy="278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model: Cross Validation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25" y="1152425"/>
            <a:ext cx="2387147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297" y="1152425"/>
            <a:ext cx="2389761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383" y="1515775"/>
            <a:ext cx="3245141" cy="2421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9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model: Cross Validation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" y="1204375"/>
            <a:ext cx="2320592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67" y="1204375"/>
            <a:ext cx="2290126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9718" y="1710350"/>
            <a:ext cx="3531907" cy="2674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9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model: Training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50" y="1246275"/>
            <a:ext cx="4545330" cy="36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5575475" y="1446625"/>
            <a:ext cx="28731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:  0.99</a:t>
            </a: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 :  0.8</a:t>
            </a: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88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 :  0.592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</a:t>
            </a: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:  0.94</a:t>
            </a: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5625700" y="3234775"/>
            <a:ext cx="30540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Cross-Validation: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 0.999 +/- 4.25e-05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 0.871 +/- 0.0328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 0.582 +/- 0.0234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 0.929 +/- 0.0113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9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model: Test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75" y="1306550"/>
            <a:ext cx="4548059" cy="36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5597275" y="2952750"/>
            <a:ext cx="27828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Open Sans"/>
                <a:ea typeface="Open Sans"/>
                <a:cs typeface="Open Sans"/>
                <a:sym typeface="Open Sans"/>
              </a:rPr>
              <a:t>Test: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 0.999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 0.903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 0.625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 0.932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5575475" y="1370425"/>
            <a:ext cx="28731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:  0.999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 :  0.888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 :  0.592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 :  0.942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Introduction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463"/>
            <a:ext cx="8839200" cy="194741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40650" y="3415600"/>
            <a:ext cx="86916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pt-BR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datasets contains transactions made by credit cards in September 2013 by european cardholders.</a:t>
            </a:r>
            <a:endParaRPr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pt-BR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goal is to identify fraudulent transactions.</a:t>
            </a:r>
            <a:endParaRPr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Open Sans"/>
              <a:buChar char="●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The principal feature of this dataset is the imbalance between the classes: less than 0.2% of the dataset consists of fraudulent transactions.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9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model: ROC Curve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250" y="1204375"/>
            <a:ext cx="3823509" cy="36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</a:t>
            </a:r>
            <a:r>
              <a:rPr lang="pt-BR"/>
              <a:t> model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1425375"/>
            <a:ext cx="61531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 model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1696600"/>
            <a:ext cx="6410325" cy="193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4"/>
          <p:cNvCxnSpPr/>
          <p:nvPr/>
        </p:nvCxnSpPr>
        <p:spPr>
          <a:xfrm>
            <a:off x="1918775" y="3355325"/>
            <a:ext cx="2521500" cy="1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 model: Cross Validation</a:t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00" y="1224450"/>
            <a:ext cx="2306989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864" y="1224450"/>
            <a:ext cx="2244467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0906" y="1664288"/>
            <a:ext cx="3530870" cy="280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 model: Cross Validation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52425"/>
            <a:ext cx="2382052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027" y="1152425"/>
            <a:ext cx="2208780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007" y="1583563"/>
            <a:ext cx="3522393" cy="282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 model: Cross Validation</a:t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75" y="1204350"/>
            <a:ext cx="2313725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600" y="1228625"/>
            <a:ext cx="2211765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765" y="1457225"/>
            <a:ext cx="3426235" cy="274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 model: Cross Validation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5" y="1194325"/>
            <a:ext cx="2297810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060" y="1194325"/>
            <a:ext cx="2237739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424" y="1561738"/>
            <a:ext cx="3677402" cy="2951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 model: Cross Validation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25" y="1214425"/>
            <a:ext cx="2332335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735" y="1214425"/>
            <a:ext cx="2229722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907" y="1639150"/>
            <a:ext cx="3620744" cy="2836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 model: Training</a:t>
            </a:r>
            <a:endParaRPr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5" y="1224450"/>
            <a:ext cx="4510982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 txBox="1"/>
          <p:nvPr/>
        </p:nvSpPr>
        <p:spPr>
          <a:xfrm>
            <a:off x="5423075" y="1294225"/>
            <a:ext cx="28731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:  0.982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 :  0.0807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 :  0.9123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 :  0.987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5473300" y="3082375"/>
            <a:ext cx="30540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Cross-Validation: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 0.985 +/- 0.00138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 0.0938 +/- 0.00670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 0.899 +/- 0.0262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 0.984 +/- 0.00535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9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</a:t>
            </a:r>
            <a:r>
              <a:rPr lang="pt-BR"/>
              <a:t> model: Test</a:t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5468225" y="2941075"/>
            <a:ext cx="27828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Open Sans"/>
                <a:ea typeface="Open Sans"/>
                <a:cs typeface="Open Sans"/>
                <a:sym typeface="Open Sans"/>
              </a:rPr>
              <a:t>Test: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0.982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0.0845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0.885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0.983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6400"/>
            <a:ext cx="4612535" cy="36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5423075" y="1294225"/>
            <a:ext cx="28731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:  0.982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 :  0.0807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 :  0.9123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 :  0.987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Dataset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1465550"/>
            <a:ext cx="87820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49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Weighted model: ROC Curve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238" y="1204375"/>
            <a:ext cx="3887536" cy="36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</a:t>
            </a:r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600" y="1314875"/>
            <a:ext cx="360997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</a:t>
            </a:r>
            <a:r>
              <a:rPr lang="pt-BR"/>
              <a:t>: Cross Validation</a:t>
            </a:r>
            <a:endParaRPr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5" y="1152425"/>
            <a:ext cx="2273023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823" y="1228625"/>
            <a:ext cx="2299795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194" y="1614513"/>
            <a:ext cx="3519581" cy="27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Undersampling: Cross Validation</a:t>
            </a:r>
            <a:endParaRPr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25" y="1274675"/>
            <a:ext cx="2362446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721" y="1274675"/>
            <a:ext cx="2317088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8258" y="1642763"/>
            <a:ext cx="3533391" cy="276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Undersampling: Cross Validation</a:t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1152425"/>
            <a:ext cx="2312006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656" y="1152425"/>
            <a:ext cx="2247189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245" y="1561100"/>
            <a:ext cx="3573354" cy="286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Undersampling: Cross Validation</a:t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25" y="1152425"/>
            <a:ext cx="2335538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688" y="1166650"/>
            <a:ext cx="2292683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821" y="1576113"/>
            <a:ext cx="3640828" cy="283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Undersampling: Cross Validation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5" y="1204375"/>
            <a:ext cx="2350202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777" y="1204375"/>
            <a:ext cx="2302522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648" y="1495675"/>
            <a:ext cx="3489902" cy="274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Undersampling: Training</a:t>
            </a:r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25" y="1214425"/>
            <a:ext cx="4549727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/>
        </p:nvSpPr>
        <p:spPr>
          <a:xfrm>
            <a:off x="5423075" y="1294225"/>
            <a:ext cx="28731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0.917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0.991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0.843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0.978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49"/>
          <p:cNvSpPr txBox="1"/>
          <p:nvPr/>
        </p:nvSpPr>
        <p:spPr>
          <a:xfrm>
            <a:off x="5473300" y="3082375"/>
            <a:ext cx="30540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Cross-Validation: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 0.938 +/- 0.00963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 0.973 +/- 0.0218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 0.902 +/- 0.0280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 0.981 +/- 0.00132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Undersampling: Test (Balanced)</a:t>
            </a:r>
            <a:endParaRPr/>
          </a:p>
        </p:txBody>
      </p:sp>
      <p:sp>
        <p:nvSpPr>
          <p:cNvPr id="333" name="Google Shape;333;p50"/>
          <p:cNvSpPr txBox="1"/>
          <p:nvPr/>
        </p:nvSpPr>
        <p:spPr>
          <a:xfrm>
            <a:off x="5423075" y="1294225"/>
            <a:ext cx="28731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0.917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0.991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0.843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0.978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50"/>
          <p:cNvSpPr txBox="1"/>
          <p:nvPr/>
        </p:nvSpPr>
        <p:spPr>
          <a:xfrm>
            <a:off x="5473300" y="3082375"/>
            <a:ext cx="30540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Test: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0.923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0.978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0.865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0.960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4225"/>
            <a:ext cx="4620226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Undersampling: ROC Curve (Balanced)</a:t>
            </a:r>
            <a:endParaRPr/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50" y="1152425"/>
            <a:ext cx="3933710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Dataset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5" y="1152425"/>
            <a:ext cx="5267443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018" y="2604288"/>
            <a:ext cx="3157481" cy="78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Undersampling: Test (Imbalanced)</a:t>
            </a:r>
            <a:endParaRPr/>
          </a:p>
        </p:txBody>
      </p:sp>
      <p:sp>
        <p:nvSpPr>
          <p:cNvPr id="347" name="Google Shape;347;p52"/>
          <p:cNvSpPr txBox="1"/>
          <p:nvPr/>
        </p:nvSpPr>
        <p:spPr>
          <a:xfrm>
            <a:off x="5423075" y="1294225"/>
            <a:ext cx="28731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0.917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0.991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0.843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0.978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2"/>
          <p:cNvSpPr txBox="1"/>
          <p:nvPr/>
        </p:nvSpPr>
        <p:spPr>
          <a:xfrm>
            <a:off x="5397100" y="2929975"/>
            <a:ext cx="30540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Test:</a:t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Accuracy:  0.140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Precision:  0.00212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Recall:  1.0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AUC:  0.970</a:t>
            </a:r>
            <a:endParaRPr sz="1300">
              <a:solidFill>
                <a:srgbClr val="21212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0" y="1152425"/>
            <a:ext cx="498277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Undersampling: ROC Curve </a:t>
            </a:r>
            <a:r>
              <a:rPr lang="pt-BR"/>
              <a:t>(Imbalanced)</a:t>
            </a:r>
            <a:endParaRPr/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438" y="1152425"/>
            <a:ext cx="3903116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Conclusion</a:t>
            </a:r>
            <a:endParaRPr/>
          </a:p>
        </p:txBody>
      </p:sp>
      <p:pic>
        <p:nvPicPr>
          <p:cNvPr id="361" name="Google Shape;361;p54"/>
          <p:cNvPicPr preferRelativeResize="0"/>
          <p:nvPr/>
        </p:nvPicPr>
        <p:blipFill rotWithShape="1">
          <a:blip r:embed="rId3">
            <a:alphaModFix/>
          </a:blip>
          <a:srcRect b="0" l="0" r="37130" t="21334"/>
          <a:stretch/>
        </p:blipFill>
        <p:spPr>
          <a:xfrm>
            <a:off x="6046125" y="1762200"/>
            <a:ext cx="2996261" cy="28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/>
          <p:nvPr/>
        </p:nvSpPr>
        <p:spPr>
          <a:xfrm>
            <a:off x="6329150" y="1275825"/>
            <a:ext cx="1852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Test Undersampling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3" name="Google Shape;363;p54"/>
          <p:cNvPicPr preferRelativeResize="0"/>
          <p:nvPr/>
        </p:nvPicPr>
        <p:blipFill rotWithShape="1">
          <a:blip r:embed="rId4">
            <a:alphaModFix/>
          </a:blip>
          <a:srcRect b="0" l="0" r="35321" t="22100"/>
          <a:stretch/>
        </p:blipFill>
        <p:spPr>
          <a:xfrm>
            <a:off x="3124775" y="1796500"/>
            <a:ext cx="2874350" cy="28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3785500" y="1288613"/>
            <a:ext cx="13833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Test Weighted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5">
            <a:alphaModFix/>
          </a:blip>
          <a:srcRect b="0" l="0" r="33333" t="22100"/>
          <a:stretch/>
        </p:blipFill>
        <p:spPr>
          <a:xfrm>
            <a:off x="188425" y="1762200"/>
            <a:ext cx="2874349" cy="28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/>
        </p:nvSpPr>
        <p:spPr>
          <a:xfrm>
            <a:off x="933950" y="1271450"/>
            <a:ext cx="13833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Test Baseline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Conclusion</a:t>
            </a:r>
            <a:endParaRPr/>
          </a:p>
        </p:txBody>
      </p:sp>
      <p:sp>
        <p:nvSpPr>
          <p:cNvPr id="372" name="Google Shape;372;p55"/>
          <p:cNvSpPr txBox="1"/>
          <p:nvPr>
            <p:ph idx="1" type="body"/>
          </p:nvPr>
        </p:nvSpPr>
        <p:spPr>
          <a:xfrm>
            <a:off x="311700" y="1266325"/>
            <a:ext cx="85206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Open Sans"/>
              <a:buChar char="●"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The baseline model has a good precision, but it fails in classifying most of the positive samples, which is a bad thing given the context of the problem. This approach has high precision, but average recall.</a:t>
            </a:r>
            <a:endParaRPr sz="1400"/>
          </a:p>
        </p:txBody>
      </p:sp>
      <p:sp>
        <p:nvSpPr>
          <p:cNvPr id="373" name="Google Shape;373;p55"/>
          <p:cNvSpPr txBox="1"/>
          <p:nvPr/>
        </p:nvSpPr>
        <p:spPr>
          <a:xfrm>
            <a:off x="341550" y="4114650"/>
            <a:ext cx="8490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i="1" lang="pt-BR">
                <a:solidFill>
                  <a:srgbClr val="21212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Final verdict: The weighted model is probably the best approach to this problem.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55"/>
          <p:cNvSpPr txBox="1"/>
          <p:nvPr>
            <p:ph idx="1" type="body"/>
          </p:nvPr>
        </p:nvSpPr>
        <p:spPr>
          <a:xfrm>
            <a:off x="311700" y="2256925"/>
            <a:ext cx="85206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Open Sans"/>
              <a:buChar char="●"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The weighted model classifies many legitimate transactions as fraudulent, but it is capable of catching most of the true positives. So here we have high recall, with low precision.</a:t>
            </a:r>
            <a:endParaRPr sz="1400"/>
          </a:p>
        </p:txBody>
      </p:sp>
      <p:sp>
        <p:nvSpPr>
          <p:cNvPr id="375" name="Google Shape;375;p55"/>
          <p:cNvSpPr txBox="1"/>
          <p:nvPr>
            <p:ph idx="1" type="body"/>
          </p:nvPr>
        </p:nvSpPr>
        <p:spPr>
          <a:xfrm>
            <a:off x="311700" y="3018925"/>
            <a:ext cx="85206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Open Sans"/>
              <a:buChar char="●"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The undersample approach has high precision and recall when applied to a balanced dataset, but classifies a very large number of legitimate transactions as fraudulent when applied to the imbalanced dataset. 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Batch Normalization: Not a good idea...</a:t>
            </a:r>
            <a:endParaRPr/>
          </a:p>
        </p:txBody>
      </p:sp>
      <p:pic>
        <p:nvPicPr>
          <p:cNvPr id="381" name="Google Shape;3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88" y="1590675"/>
            <a:ext cx="49244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Batch Normalization</a:t>
            </a:r>
            <a:endParaRPr/>
          </a:p>
        </p:txBody>
      </p:sp>
      <p:pic>
        <p:nvPicPr>
          <p:cNvPr id="387" name="Google Shape;3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000" y="1254600"/>
            <a:ext cx="2430622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072" y="1212700"/>
            <a:ext cx="234717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Batch Normalization</a:t>
            </a:r>
            <a:endParaRPr/>
          </a:p>
        </p:txBody>
      </p:sp>
      <p:pic>
        <p:nvPicPr>
          <p:cNvPr id="394" name="Google Shape;3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25" y="1152425"/>
            <a:ext cx="2522451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701" y="1152425"/>
            <a:ext cx="2326044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Batch Normalization</a:t>
            </a:r>
            <a:endParaRPr/>
          </a:p>
        </p:txBody>
      </p:sp>
      <p:pic>
        <p:nvPicPr>
          <p:cNvPr id="401" name="Google Shape;4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337" y="1152425"/>
            <a:ext cx="383531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Batch Normalization</a:t>
            </a:r>
            <a:endParaRPr/>
          </a:p>
        </p:txBody>
      </p:sp>
      <p:pic>
        <p:nvPicPr>
          <p:cNvPr id="407" name="Google Shape;407;p60"/>
          <p:cNvPicPr preferRelativeResize="0"/>
          <p:nvPr/>
        </p:nvPicPr>
        <p:blipFill rotWithShape="1">
          <a:blip r:embed="rId3">
            <a:alphaModFix/>
          </a:blip>
          <a:srcRect b="0" l="0" r="33594" t="19652"/>
          <a:stretch/>
        </p:blipFill>
        <p:spPr>
          <a:xfrm>
            <a:off x="664750" y="1894375"/>
            <a:ext cx="3407772" cy="31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721" y="1894375"/>
            <a:ext cx="3576779" cy="305078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 txBox="1"/>
          <p:nvPr/>
        </p:nvSpPr>
        <p:spPr>
          <a:xfrm>
            <a:off x="1393975" y="1320275"/>
            <a:ext cx="1560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Train (Weighted)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60"/>
          <p:cNvSpPr txBox="1"/>
          <p:nvPr/>
        </p:nvSpPr>
        <p:spPr>
          <a:xfrm>
            <a:off x="6046948" y="1342500"/>
            <a:ext cx="1498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Test (Weighted)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Deeper Network</a:t>
            </a:r>
            <a:endParaRPr/>
          </a:p>
        </p:txBody>
      </p:sp>
      <p:pic>
        <p:nvPicPr>
          <p:cNvPr id="416" name="Google Shape;4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319213"/>
            <a:ext cx="50673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Exploratory Data Analysis (EDA)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320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Deeper Network</a:t>
            </a:r>
            <a:endParaRPr/>
          </a:p>
        </p:txBody>
      </p:sp>
      <p:pic>
        <p:nvPicPr>
          <p:cNvPr id="422" name="Google Shape;4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175" y="1222750"/>
            <a:ext cx="2371144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575" y="1222750"/>
            <a:ext cx="2386097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500" y="1222750"/>
            <a:ext cx="2338235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Deeper Network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563" y="1152425"/>
            <a:ext cx="390486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“Excellent!”</a:t>
            </a:r>
            <a:endParaRPr/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399" y="1406247"/>
            <a:ext cx="2719200" cy="31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Exploratory Data Analysis (EDA)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32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Standard Scaling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65039" l="0" r="0" t="0"/>
          <a:stretch/>
        </p:blipFill>
        <p:spPr>
          <a:xfrm>
            <a:off x="1288100" y="1990625"/>
            <a:ext cx="6567800" cy="12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Solution proposals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We are going to test three approaches to this problem: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400"/>
              <a:buAutoNum type="arabicPeriod"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An approach that, </a:t>
            </a: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during the training,</a:t>
            </a: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 does not take into account the fact that the dataset is imbalanced (baseline model).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400"/>
              <a:buAutoNum type="arabicPeriod"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An approach that applies weights to the fraud samples.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400"/>
              <a:buAutoNum type="arabicPeriod"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An approach trained with a dataset undersampled with the non-fraud samples in the dataset.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</a:rPr>
              <a:t>We will compare the three approaches, plotting the confusion matrices (and measure precision and recall) and ROC/AUC to see which one performs better. 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Metrics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1381125"/>
            <a:ext cx="50101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